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9" r:id="rId2"/>
    <p:sldId id="256" r:id="rId3"/>
    <p:sldId id="269" r:id="rId4"/>
    <p:sldId id="272" r:id="rId5"/>
    <p:sldId id="257" r:id="rId6"/>
    <p:sldId id="260" r:id="rId7"/>
    <p:sldId id="261" r:id="rId8"/>
    <p:sldId id="276" r:id="rId9"/>
    <p:sldId id="278" r:id="rId10"/>
    <p:sldId id="262" r:id="rId11"/>
    <p:sldId id="263" r:id="rId12"/>
    <p:sldId id="264" r:id="rId13"/>
    <p:sldId id="266" r:id="rId14"/>
    <p:sldId id="265" r:id="rId15"/>
    <p:sldId id="268" r:id="rId16"/>
    <p:sldId id="271" r:id="rId17"/>
    <p:sldId id="258" r:id="rId18"/>
    <p:sldId id="274" r:id="rId19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2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B0AEA-C78D-41DD-8C9E-508CF395051E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980CE-A58D-47D4-9FEE-49764DDB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094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AD101-0AF7-403C-B05C-26BF7A8619A3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4D771-FC88-40CB-9EC2-B449446E4F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192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9F82C-D76D-4D41-8A05-D7E89E8ADB62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72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89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89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15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94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8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01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12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2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27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1DE4B-5F16-4ED3-B18F-8F6B14D65968}" type="datetimeFigureOut">
              <a:rPr lang="en-GB" smtClean="0"/>
              <a:t>24/08/2017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BD1B2-DC5C-42C8-9E09-5E4C137973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70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yougov.co.uk/news/2016/09/02/8-more-things-weve-learned-our-labour-leadership-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esrcpartymembersproject.or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3" y="332658"/>
            <a:ext cx="3936439" cy="5606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360" y="1991863"/>
            <a:ext cx="115212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b="1" dirty="0">
              <a:solidFill>
                <a:srgbClr val="EA1D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Maison Neue" pitchFamily="50" charset="0"/>
              <a:cs typeface="Arial" pitchFamily="34" charset="0"/>
            </a:endParaRPr>
          </a:p>
          <a:p>
            <a:endParaRPr lang="en-GB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Speaker:</a:t>
            </a:r>
            <a:b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Tim Bale, 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Queen Mary University of London  </a:t>
            </a:r>
          </a:p>
          <a:p>
            <a:endParaRPr lang="en-GB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Chair:</a:t>
            </a:r>
          </a:p>
          <a:p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Nida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Broughton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Social Market Foundation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Maison Neue" pitchFamily="50" charset="0"/>
              <a:cs typeface="Arial" pitchFamily="34" charset="0"/>
            </a:endParaRPr>
          </a:p>
          <a:p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Maison Neue" pitchFamily="50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360" y="1196753"/>
            <a:ext cx="10753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b="1" dirty="0" smtClean="0">
              <a:solidFill>
                <a:srgbClr val="EA1D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 smtClean="0">
                <a:solidFill>
                  <a:srgbClr val="EA1D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‘Ask the Expert’</a:t>
            </a:r>
            <a:endParaRPr lang="en-GB" sz="2800" b="1" dirty="0" smtClean="0"/>
          </a:p>
          <a:p>
            <a:pPr algn="ctr"/>
            <a:r>
              <a:rPr lang="en-GB" sz="2800" b="1" dirty="0" smtClean="0">
                <a:solidFill>
                  <a:srgbClr val="EA1D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'Revolting </a:t>
            </a:r>
            <a:r>
              <a:rPr lang="en-GB" sz="2800" b="1" dirty="0">
                <a:solidFill>
                  <a:srgbClr val="EA1D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Peasants'? Labour's changing membership: who they are and what they want</a:t>
            </a:r>
          </a:p>
          <a:p>
            <a:pPr algn="ctr"/>
            <a:endParaRPr lang="en-GB" sz="2800" b="1" i="1" dirty="0" smtClean="0">
              <a:solidFill>
                <a:srgbClr val="EA1D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b="1" i="1" dirty="0" smtClean="0">
                <a:solidFill>
                  <a:srgbClr val="EA1D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995840" y="6309321"/>
            <a:ext cx="3860800" cy="365125"/>
          </a:xfrm>
        </p:spPr>
        <p:txBody>
          <a:bodyPr/>
          <a:lstStyle/>
          <a:p>
            <a:pPr algn="r"/>
            <a:r>
              <a:rPr lang="en-GB" sz="1400" b="1" dirty="0" smtClean="0">
                <a:solidFill>
                  <a:srgbClr val="EA1D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@SMFthinktank | smf.co.uk</a:t>
            </a:r>
            <a:endParaRPr lang="en-GB" sz="1400" b="1" dirty="0">
              <a:solidFill>
                <a:srgbClr val="EA1D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701" y="6316843"/>
            <a:ext cx="577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#</a:t>
            </a:r>
            <a:r>
              <a:rPr lang="en-GB" sz="1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AskTheExpert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9" name="Rectangle 8"/>
          <p:cNvSpPr/>
          <p:nvPr/>
        </p:nvSpPr>
        <p:spPr>
          <a:xfrm>
            <a:off x="9188771" y="5630536"/>
            <a:ext cx="25770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Network: </a:t>
            </a:r>
            <a:r>
              <a:rPr lang="en-GB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SMF</a:t>
            </a:r>
          </a:p>
          <a:p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Password: </a:t>
            </a:r>
            <a:r>
              <a:rPr lang="en-GB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SMF_1989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0" y="6325010"/>
            <a:ext cx="477972" cy="291441"/>
          </a:xfrm>
          <a:prstGeom prst="rect">
            <a:avLst/>
          </a:prstGeom>
        </p:spPr>
      </p:pic>
      <p:pic>
        <p:nvPicPr>
          <p:cNvPr id="1026" name="Picture 2" descr="Image Sponsor Logo ESR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138" y="251217"/>
            <a:ext cx="1986709" cy="12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8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'Revolting Peasants'? Labour's changing membership: who they are and what they want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Tim Bale (QMUL), Paul Webb (Sussex) &amp; Monica Poletti (QMUL)</a:t>
            </a:r>
          </a:p>
          <a:p>
            <a:endParaRPr lang="en-GB" dirty="0"/>
          </a:p>
          <a:p>
            <a:r>
              <a:rPr lang="en-GB" dirty="0"/>
              <a:t>Social Market Foundation, 6 September 2016</a:t>
            </a:r>
          </a:p>
        </p:txBody>
      </p:sp>
    </p:spTree>
    <p:extLst>
      <p:ext uri="{BB962C8B-B14F-4D97-AF65-F5344CB8AC3E}">
        <p14:creationId xmlns:p14="http://schemas.microsoft.com/office/powerpoint/2010/main" val="1075542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62" y="1402291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1748983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885" y="1825625"/>
            <a:ext cx="7252230" cy="4351338"/>
          </a:xfrm>
        </p:spPr>
      </p:pic>
    </p:spTree>
    <p:extLst>
      <p:ext uri="{BB962C8B-B14F-4D97-AF65-F5344CB8AC3E}">
        <p14:creationId xmlns:p14="http://schemas.microsoft.com/office/powerpoint/2010/main" val="191364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/>
              <a:t>The Data:  Party Members Project (PMP)</a:t>
            </a:r>
            <a:br>
              <a:rPr lang="en-GB" b="1" dirty="0"/>
            </a:br>
            <a:r>
              <a:rPr lang="en-GB" b="1" dirty="0"/>
              <a:t>http://esrcpartymembersproject.org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9637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Funded by ESRC, 2015-2018</a:t>
            </a:r>
          </a:p>
          <a:p>
            <a:pPr>
              <a:buClr>
                <a:srgbClr val="BAABE3"/>
              </a:buClr>
              <a:buSzPct val="45000"/>
              <a:buNone/>
            </a:pPr>
            <a:endParaRPr lang="en-US" altLang="en-US" dirty="0"/>
          </a:p>
          <a:p>
            <a:pPr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Involves surveys in 2015 of: </a:t>
            </a:r>
          </a:p>
          <a:p>
            <a:pPr lvl="1"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600" dirty="0"/>
              <a:t>Members of 6 parties </a:t>
            </a:r>
          </a:p>
          <a:p>
            <a:pPr lvl="1"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600" dirty="0"/>
              <a:t>Non-member partisans (strong party supporters)</a:t>
            </a:r>
          </a:p>
          <a:p>
            <a:pPr lvl="1"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sz="2600" dirty="0" err="1"/>
              <a:t>Labour’s</a:t>
            </a:r>
            <a:r>
              <a:rPr lang="en-US" altLang="en-US" sz="2600" dirty="0"/>
              <a:t> affiliated trade unionists</a:t>
            </a:r>
          </a:p>
          <a:p>
            <a:pPr lvl="1">
              <a:buSzPct val="45000"/>
              <a:buNone/>
            </a:pPr>
            <a:endParaRPr lang="en-US" altLang="en-US" sz="2800" dirty="0"/>
          </a:p>
          <a:p>
            <a:pPr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Survey of </a:t>
            </a:r>
            <a:r>
              <a:rPr lang="en-US" altLang="en-US" dirty="0" err="1"/>
              <a:t>Labour’s</a:t>
            </a:r>
            <a:r>
              <a:rPr lang="en-US" altLang="en-US" dirty="0"/>
              <a:t> new joiners in 2016</a:t>
            </a:r>
          </a:p>
          <a:p>
            <a:pPr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Survey of party leavers in 2017</a:t>
            </a:r>
          </a:p>
          <a:p>
            <a:pPr>
              <a:buClr>
                <a:srgbClr val="BAABE3"/>
              </a:buClr>
              <a:buSzPct val="45000"/>
              <a:buNone/>
            </a:pPr>
            <a:endParaRPr lang="en-US" altLang="en-US" dirty="0"/>
          </a:p>
          <a:p>
            <a:pPr>
              <a:buClr>
                <a:srgbClr val="BAABE3"/>
              </a:buClr>
              <a:buSzPct val="45000"/>
              <a:buFont typeface="Wingdings" panose="05000000000000000000" pitchFamily="2" charset="2"/>
              <a:buChar char=""/>
            </a:pPr>
            <a:r>
              <a:rPr lang="en-US" altLang="en-US" dirty="0"/>
              <a:t>Interviews with party officials and elites on what they want/expect of members and how they deal with them.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86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32" y="1690688"/>
            <a:ext cx="10752667" cy="4351338"/>
          </a:xfrm>
        </p:spPr>
        <p:txBody>
          <a:bodyPr>
            <a:normAutofit/>
          </a:bodyPr>
          <a:lstStyle/>
          <a:p>
            <a:r>
              <a:rPr lang="en-GB" dirty="0"/>
              <a:t>Full members as of #GE2015: 201,293 (c.52% of total December 2015).</a:t>
            </a:r>
          </a:p>
          <a:p>
            <a:endParaRPr lang="en-GB" dirty="0"/>
          </a:p>
          <a:p>
            <a:pPr lvl="1"/>
            <a:r>
              <a:rPr lang="en-GB" sz="2800" dirty="0"/>
              <a:t>Sample size 1180 (Fieldwork May 2015).</a:t>
            </a:r>
          </a:p>
          <a:p>
            <a:pPr lvl="1"/>
            <a:endParaRPr lang="en-GB" sz="2800" dirty="0"/>
          </a:p>
          <a:p>
            <a:r>
              <a:rPr lang="en-GB" dirty="0"/>
              <a:t>Post #GE2015 members: 187,114 (c.48% of total December 2015).</a:t>
            </a:r>
          </a:p>
          <a:p>
            <a:endParaRPr lang="en-GB" dirty="0"/>
          </a:p>
          <a:p>
            <a:pPr lvl="1"/>
            <a:r>
              <a:rPr lang="en-GB" sz="2800" dirty="0"/>
              <a:t>Sample size 1117 (Fieldwork May 2016).</a:t>
            </a:r>
          </a:p>
        </p:txBody>
      </p:sp>
    </p:spTree>
    <p:extLst>
      <p:ext uri="{BB962C8B-B14F-4D97-AF65-F5344CB8AC3E}">
        <p14:creationId xmlns:p14="http://schemas.microsoft.com/office/powerpoint/2010/main" val="26602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Demographic Similarities &amp;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400"/>
            <a:ext cx="10515600" cy="55372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Mean Age: </a:t>
            </a:r>
            <a:r>
              <a:rPr lang="en-GB" dirty="0">
                <a:solidFill>
                  <a:srgbClr val="002060"/>
                </a:solidFill>
              </a:rPr>
              <a:t>Old = 51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51</a:t>
            </a:r>
          </a:p>
          <a:p>
            <a:endParaRPr lang="en-GB" dirty="0"/>
          </a:p>
          <a:p>
            <a:r>
              <a:rPr lang="en-GB" dirty="0"/>
              <a:t>ABC1: </a:t>
            </a:r>
            <a:r>
              <a:rPr lang="en-GB" dirty="0">
                <a:solidFill>
                  <a:srgbClr val="002060"/>
                </a:solidFill>
              </a:rPr>
              <a:t>Old = 76%; </a:t>
            </a:r>
            <a:r>
              <a:rPr lang="en-GB" dirty="0">
                <a:solidFill>
                  <a:srgbClr val="FF0000"/>
                </a:solidFill>
              </a:rPr>
              <a:t>New = 75%</a:t>
            </a:r>
          </a:p>
          <a:p>
            <a:endParaRPr lang="en-GB" dirty="0"/>
          </a:p>
          <a:p>
            <a:r>
              <a:rPr lang="en-GB" dirty="0"/>
              <a:t>Graduates: </a:t>
            </a:r>
            <a:r>
              <a:rPr lang="en-GB" dirty="0">
                <a:solidFill>
                  <a:srgbClr val="002060"/>
                </a:solidFill>
              </a:rPr>
              <a:t>Old = 56%; </a:t>
            </a:r>
            <a:r>
              <a:rPr lang="en-GB" dirty="0">
                <a:solidFill>
                  <a:srgbClr val="FF0000"/>
                </a:solidFill>
              </a:rPr>
              <a:t>New = 58%</a:t>
            </a:r>
          </a:p>
          <a:p>
            <a:endParaRPr lang="en-GB" dirty="0"/>
          </a:p>
          <a:p>
            <a:r>
              <a:rPr lang="en-GB" dirty="0"/>
              <a:t>London: </a:t>
            </a:r>
            <a:r>
              <a:rPr lang="en-GB" dirty="0">
                <a:solidFill>
                  <a:srgbClr val="002060"/>
                </a:solidFill>
              </a:rPr>
              <a:t>Old = 16%; </a:t>
            </a:r>
            <a:r>
              <a:rPr lang="en-GB" dirty="0">
                <a:solidFill>
                  <a:srgbClr val="FF0000"/>
                </a:solidFill>
              </a:rPr>
              <a:t>New = 15%</a:t>
            </a:r>
          </a:p>
          <a:p>
            <a:endParaRPr lang="en-GB" dirty="0"/>
          </a:p>
          <a:p>
            <a:r>
              <a:rPr lang="en-GB" dirty="0"/>
              <a:t>South of England outside London: </a:t>
            </a:r>
            <a:r>
              <a:rPr lang="en-GB" dirty="0">
                <a:solidFill>
                  <a:srgbClr val="002060"/>
                </a:solidFill>
              </a:rPr>
              <a:t>Old = 30%; </a:t>
            </a:r>
            <a:r>
              <a:rPr lang="en-GB" dirty="0">
                <a:solidFill>
                  <a:srgbClr val="FF0000"/>
                </a:solidFill>
              </a:rPr>
              <a:t>New = 34%</a:t>
            </a:r>
          </a:p>
          <a:p>
            <a:endParaRPr lang="en-GB" dirty="0"/>
          </a:p>
          <a:p>
            <a:r>
              <a:rPr lang="en-GB" dirty="0"/>
              <a:t>Male/Female: </a:t>
            </a:r>
            <a:r>
              <a:rPr lang="en-GB" dirty="0">
                <a:solidFill>
                  <a:srgbClr val="002060"/>
                </a:solidFill>
              </a:rPr>
              <a:t>Old = 62:38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48:52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1972469"/>
            <a:ext cx="5857875" cy="4057650"/>
          </a:xfrm>
        </p:spPr>
      </p:pic>
    </p:spTree>
    <p:extLst>
      <p:ext uri="{BB962C8B-B14F-4D97-AF65-F5344CB8AC3E}">
        <p14:creationId xmlns:p14="http://schemas.microsoft.com/office/powerpoint/2010/main" val="379658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096294"/>
            <a:ext cx="5715000" cy="3810000"/>
          </a:xfrm>
        </p:spPr>
      </p:pic>
    </p:spTree>
    <p:extLst>
      <p:ext uri="{BB962C8B-B14F-4D97-AF65-F5344CB8AC3E}">
        <p14:creationId xmlns:p14="http://schemas.microsoft.com/office/powerpoint/2010/main" val="2991635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Similarly left-wing on state-market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7067"/>
            <a:ext cx="10515600" cy="4334933"/>
          </a:xfrm>
        </p:spPr>
        <p:txBody>
          <a:bodyPr>
            <a:normAutofit/>
          </a:bodyPr>
          <a:lstStyle/>
          <a:p>
            <a:r>
              <a:rPr lang="en-GB" dirty="0"/>
              <a:t>Pro Redistribution: </a:t>
            </a:r>
            <a:r>
              <a:rPr lang="en-GB" dirty="0">
                <a:solidFill>
                  <a:srgbClr val="002060"/>
                </a:solidFill>
              </a:rPr>
              <a:t>Old = 91%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94%; </a:t>
            </a:r>
            <a:r>
              <a:rPr lang="en-GB" dirty="0">
                <a:solidFill>
                  <a:srgbClr val="00B050"/>
                </a:solidFill>
              </a:rPr>
              <a:t>Voters = 53%</a:t>
            </a:r>
          </a:p>
          <a:p>
            <a:endParaRPr lang="en-GB" dirty="0"/>
          </a:p>
          <a:p>
            <a:r>
              <a:rPr lang="en-GB" dirty="0"/>
              <a:t>Ord people don’t get fair share: </a:t>
            </a:r>
            <a:r>
              <a:rPr lang="en-GB" dirty="0">
                <a:solidFill>
                  <a:srgbClr val="002060"/>
                </a:solidFill>
              </a:rPr>
              <a:t>Old = 94%; </a:t>
            </a:r>
            <a:r>
              <a:rPr lang="en-GB" dirty="0">
                <a:solidFill>
                  <a:srgbClr val="FF0000"/>
                </a:solidFill>
              </a:rPr>
              <a:t>New = 96%; </a:t>
            </a:r>
            <a:r>
              <a:rPr lang="en-GB" dirty="0">
                <a:solidFill>
                  <a:srgbClr val="00B050"/>
                </a:solidFill>
              </a:rPr>
              <a:t>Voters = 72%</a:t>
            </a:r>
          </a:p>
          <a:p>
            <a:endParaRPr lang="en-GB" dirty="0"/>
          </a:p>
          <a:p>
            <a:r>
              <a:rPr lang="en-GB" dirty="0"/>
              <a:t>Management tries to get better of employees: </a:t>
            </a:r>
            <a:r>
              <a:rPr lang="en-GB" dirty="0">
                <a:solidFill>
                  <a:srgbClr val="002060"/>
                </a:solidFill>
              </a:rPr>
              <a:t>Old = 92%; </a:t>
            </a:r>
            <a:r>
              <a:rPr lang="en-GB" dirty="0">
                <a:solidFill>
                  <a:srgbClr val="FF0000"/>
                </a:solidFill>
              </a:rPr>
              <a:t>New = 96%; </a:t>
            </a:r>
            <a:r>
              <a:rPr lang="en-GB" dirty="0">
                <a:solidFill>
                  <a:srgbClr val="00B050"/>
                </a:solidFill>
              </a:rPr>
              <a:t>Voters = 69%</a:t>
            </a:r>
          </a:p>
          <a:p>
            <a:endParaRPr lang="en-GB" dirty="0"/>
          </a:p>
          <a:p>
            <a:r>
              <a:rPr lang="en-GB" dirty="0"/>
              <a:t>Spending cuts gone too far: </a:t>
            </a:r>
            <a:r>
              <a:rPr lang="en-GB" dirty="0">
                <a:solidFill>
                  <a:srgbClr val="002060"/>
                </a:solidFill>
              </a:rPr>
              <a:t>Old = 92%; </a:t>
            </a:r>
            <a:r>
              <a:rPr lang="en-GB" dirty="0">
                <a:solidFill>
                  <a:srgbClr val="FF0000"/>
                </a:solidFill>
              </a:rPr>
              <a:t>New = 99%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93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But considerably more socially liberal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507067"/>
            <a:ext cx="11345332" cy="4334933"/>
          </a:xfrm>
        </p:spPr>
        <p:txBody>
          <a:bodyPr>
            <a:normAutofit/>
          </a:bodyPr>
          <a:lstStyle/>
          <a:p>
            <a:r>
              <a:rPr lang="en-GB" dirty="0"/>
              <a:t>Immigration bad (1)/good (7) for the economy: </a:t>
            </a:r>
            <a:r>
              <a:rPr lang="en-GB" dirty="0">
                <a:solidFill>
                  <a:srgbClr val="002060"/>
                </a:solidFill>
              </a:rPr>
              <a:t>Old = 5.68; </a:t>
            </a:r>
            <a:r>
              <a:rPr lang="en-GB" dirty="0">
                <a:solidFill>
                  <a:srgbClr val="FF0000"/>
                </a:solidFill>
              </a:rPr>
              <a:t>New = 5.79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Censorship of films and magazines: </a:t>
            </a:r>
            <a:r>
              <a:rPr lang="en-GB" dirty="0">
                <a:solidFill>
                  <a:srgbClr val="002060"/>
                </a:solidFill>
              </a:rPr>
              <a:t>Old = 21%; </a:t>
            </a:r>
            <a:r>
              <a:rPr lang="en-GB" dirty="0">
                <a:solidFill>
                  <a:srgbClr val="FF0000"/>
                </a:solidFill>
              </a:rPr>
              <a:t>New = 16%; </a:t>
            </a:r>
            <a:r>
              <a:rPr lang="en-GB" dirty="0">
                <a:solidFill>
                  <a:srgbClr val="00B050"/>
                </a:solidFill>
              </a:rPr>
              <a:t>Voters = 53%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Stiffer sentences: </a:t>
            </a:r>
            <a:r>
              <a:rPr lang="en-GB" dirty="0">
                <a:solidFill>
                  <a:srgbClr val="002060"/>
                </a:solidFill>
              </a:rPr>
              <a:t>Old = 27%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16%; </a:t>
            </a:r>
            <a:r>
              <a:rPr lang="en-GB" dirty="0">
                <a:solidFill>
                  <a:srgbClr val="00B050"/>
                </a:solidFill>
              </a:rPr>
              <a:t>Voters = 75%</a:t>
            </a:r>
          </a:p>
          <a:p>
            <a:endParaRPr lang="en-GB" dirty="0"/>
          </a:p>
          <a:p>
            <a:r>
              <a:rPr lang="en-GB" dirty="0"/>
              <a:t>Teach children to obey authority: </a:t>
            </a:r>
            <a:r>
              <a:rPr lang="en-GB" dirty="0">
                <a:solidFill>
                  <a:srgbClr val="002060"/>
                </a:solidFill>
              </a:rPr>
              <a:t>Old = 40%; </a:t>
            </a:r>
            <a:r>
              <a:rPr lang="en-GB" dirty="0">
                <a:solidFill>
                  <a:srgbClr val="FF0000"/>
                </a:solidFill>
              </a:rPr>
              <a:t>New = 23%; </a:t>
            </a:r>
            <a:r>
              <a:rPr lang="en-GB" dirty="0">
                <a:solidFill>
                  <a:srgbClr val="00B050"/>
                </a:solidFill>
              </a:rPr>
              <a:t>Voters = 77%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04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More likely to have flirted with the Greens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507067"/>
            <a:ext cx="11345332" cy="4334933"/>
          </a:xfrm>
        </p:spPr>
        <p:txBody>
          <a:bodyPr>
            <a:normAutofit/>
          </a:bodyPr>
          <a:lstStyle/>
          <a:p>
            <a:r>
              <a:rPr lang="en-GB" dirty="0"/>
              <a:t>Voted Labour in #GE2015: </a:t>
            </a:r>
            <a:r>
              <a:rPr lang="en-GB" dirty="0">
                <a:solidFill>
                  <a:srgbClr val="002060"/>
                </a:solidFill>
              </a:rPr>
              <a:t>Old = 90%; </a:t>
            </a:r>
            <a:r>
              <a:rPr lang="en-GB" dirty="0">
                <a:solidFill>
                  <a:srgbClr val="FF0000"/>
                </a:solidFill>
              </a:rPr>
              <a:t>New = 70%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Voted Green in #GE2015: </a:t>
            </a:r>
            <a:r>
              <a:rPr lang="en-GB" dirty="0">
                <a:solidFill>
                  <a:srgbClr val="002060"/>
                </a:solidFill>
              </a:rPr>
              <a:t>Old = 1%; </a:t>
            </a:r>
            <a:r>
              <a:rPr lang="en-GB" dirty="0">
                <a:solidFill>
                  <a:srgbClr val="FF0000"/>
                </a:solidFill>
              </a:rPr>
              <a:t>New = 16%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Previously a member of the Greens: </a:t>
            </a:r>
            <a:r>
              <a:rPr lang="en-GB" dirty="0">
                <a:solidFill>
                  <a:srgbClr val="002060"/>
                </a:solidFill>
              </a:rPr>
              <a:t>Old = ?*%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7%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Previously a member of the Labour Party: </a:t>
            </a:r>
            <a:r>
              <a:rPr lang="en-GB" dirty="0">
                <a:solidFill>
                  <a:srgbClr val="002060"/>
                </a:solidFill>
              </a:rPr>
              <a:t>Old = 28%; </a:t>
            </a:r>
            <a:r>
              <a:rPr lang="en-GB" dirty="0">
                <a:solidFill>
                  <a:srgbClr val="FF0000"/>
                </a:solidFill>
              </a:rPr>
              <a:t>New = 32%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0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Less Active (Real-world) Campaigners?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507067"/>
            <a:ext cx="11345332" cy="4334933"/>
          </a:xfrm>
        </p:spPr>
        <p:txBody>
          <a:bodyPr>
            <a:normAutofit/>
          </a:bodyPr>
          <a:lstStyle/>
          <a:p>
            <a:r>
              <a:rPr lang="en-GB" dirty="0"/>
              <a:t>Social media: </a:t>
            </a:r>
            <a:r>
              <a:rPr lang="en-GB" dirty="0">
                <a:solidFill>
                  <a:srgbClr val="002060"/>
                </a:solidFill>
              </a:rPr>
              <a:t>Old = 51%; </a:t>
            </a:r>
            <a:r>
              <a:rPr lang="en-GB" dirty="0">
                <a:solidFill>
                  <a:srgbClr val="FF0000"/>
                </a:solidFill>
              </a:rPr>
              <a:t>New = 70%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Leaflets: </a:t>
            </a:r>
            <a:r>
              <a:rPr lang="en-GB" dirty="0">
                <a:solidFill>
                  <a:srgbClr val="002060"/>
                </a:solidFill>
              </a:rPr>
              <a:t>Old = 43%; </a:t>
            </a:r>
            <a:r>
              <a:rPr lang="en-GB" dirty="0">
                <a:solidFill>
                  <a:srgbClr val="FF0000"/>
                </a:solidFill>
              </a:rPr>
              <a:t>New = 28%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Canvassing: </a:t>
            </a:r>
            <a:r>
              <a:rPr lang="en-GB" dirty="0">
                <a:solidFill>
                  <a:srgbClr val="002060"/>
                </a:solidFill>
              </a:rPr>
              <a:t>Old = 36%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15%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Never attended a party meeting: </a:t>
            </a:r>
            <a:r>
              <a:rPr lang="en-GB" dirty="0">
                <a:solidFill>
                  <a:srgbClr val="002060"/>
                </a:solidFill>
              </a:rPr>
              <a:t>Old = 25%; </a:t>
            </a:r>
            <a:r>
              <a:rPr lang="en-GB" dirty="0">
                <a:solidFill>
                  <a:srgbClr val="FF0000"/>
                </a:solidFill>
              </a:rPr>
              <a:t>New = 61%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2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Willing to consider de/re-selection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507067"/>
            <a:ext cx="11345332" cy="4334933"/>
          </a:xfrm>
        </p:spPr>
        <p:txBody>
          <a:bodyPr>
            <a:normAutofit/>
          </a:bodyPr>
          <a:lstStyle/>
          <a:p>
            <a:r>
              <a:rPr lang="en-GB" dirty="0"/>
              <a:t>Labour MPs who continually vote against the party’s agreed line in Commons votes should be deselected’: </a:t>
            </a:r>
            <a:r>
              <a:rPr lang="en-GB" dirty="0">
                <a:solidFill>
                  <a:srgbClr val="FF0000"/>
                </a:solidFill>
              </a:rPr>
              <a:t>Agree = 32%  (Neither = 29%)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Labour MPs who persistently and publicly criticise the leadership in the media should be deselected: </a:t>
            </a:r>
            <a:r>
              <a:rPr lang="en-GB" dirty="0">
                <a:solidFill>
                  <a:srgbClr val="FF0000"/>
                </a:solidFill>
              </a:rPr>
              <a:t>New = 55% (incl. 68% post-</a:t>
            </a:r>
            <a:r>
              <a:rPr lang="en-GB" dirty="0" err="1">
                <a:solidFill>
                  <a:srgbClr val="FF0000"/>
                </a:solidFill>
              </a:rPr>
              <a:t>Corbyn</a:t>
            </a:r>
            <a:r>
              <a:rPr lang="en-GB" dirty="0">
                <a:solidFill>
                  <a:srgbClr val="FF0000"/>
                </a:solidFill>
              </a:rPr>
              <a:t> joiners)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Mandatory re-selection: </a:t>
            </a:r>
            <a:r>
              <a:rPr lang="en-GB" dirty="0">
                <a:solidFill>
                  <a:srgbClr val="FF0000"/>
                </a:solidFill>
              </a:rPr>
              <a:t>Pro = 59%; Anti = 25%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71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en-GB" b="1" dirty="0"/>
              <a:t>Value leader qualities differently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010" y="1168400"/>
            <a:ext cx="11345332" cy="52324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Being in touch with ordinary people: </a:t>
            </a:r>
            <a:r>
              <a:rPr lang="en-GB" dirty="0">
                <a:solidFill>
                  <a:srgbClr val="002060"/>
                </a:solidFill>
              </a:rPr>
              <a:t>Old = 49%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67%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Good communicator: </a:t>
            </a:r>
            <a:r>
              <a:rPr lang="en-GB" dirty="0">
                <a:solidFill>
                  <a:srgbClr val="002060"/>
                </a:solidFill>
              </a:rPr>
              <a:t>Old = 50%; </a:t>
            </a:r>
            <a:r>
              <a:rPr lang="en-GB" dirty="0">
                <a:solidFill>
                  <a:srgbClr val="FF0000"/>
                </a:solidFill>
              </a:rPr>
              <a:t>New = 35%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Having strong political beliefs: </a:t>
            </a:r>
            <a:r>
              <a:rPr lang="en-GB" dirty="0">
                <a:solidFill>
                  <a:srgbClr val="002060"/>
                </a:solidFill>
              </a:rPr>
              <a:t>Old = 32%; </a:t>
            </a:r>
            <a:r>
              <a:rPr lang="en-GB" dirty="0">
                <a:solidFill>
                  <a:srgbClr val="FF0000"/>
                </a:solidFill>
              </a:rPr>
              <a:t>New = 49%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Strength and authority: </a:t>
            </a:r>
            <a:r>
              <a:rPr lang="en-GB" dirty="0">
                <a:solidFill>
                  <a:srgbClr val="002060"/>
                </a:solidFill>
              </a:rPr>
              <a:t>Old = 26%</a:t>
            </a:r>
            <a:r>
              <a:rPr lang="en-GB" dirty="0"/>
              <a:t>; </a:t>
            </a:r>
            <a:r>
              <a:rPr lang="en-GB" dirty="0">
                <a:solidFill>
                  <a:srgbClr val="FF0000"/>
                </a:solidFill>
              </a:rPr>
              <a:t>New = 18%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Appealing to the average voter: </a:t>
            </a:r>
            <a:r>
              <a:rPr lang="en-GB" dirty="0">
                <a:solidFill>
                  <a:srgbClr val="002060"/>
                </a:solidFill>
              </a:rPr>
              <a:t>Old = 39%; </a:t>
            </a:r>
            <a:r>
              <a:rPr lang="en-GB" dirty="0">
                <a:solidFill>
                  <a:srgbClr val="FF0000"/>
                </a:solidFill>
              </a:rPr>
              <a:t>New = 25%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 </a:t>
            </a:r>
            <a:endParaRPr lang="en-GB" dirty="0"/>
          </a:p>
          <a:p>
            <a:r>
              <a:rPr lang="en-GB" dirty="0"/>
              <a:t>Ability to unite the nation: </a:t>
            </a:r>
            <a:r>
              <a:rPr lang="en-GB" dirty="0">
                <a:solidFill>
                  <a:srgbClr val="002060"/>
                </a:solidFill>
              </a:rPr>
              <a:t>Old = 34%; </a:t>
            </a:r>
            <a:r>
              <a:rPr lang="en-GB" dirty="0">
                <a:solidFill>
                  <a:srgbClr val="FF0000"/>
                </a:solidFill>
              </a:rPr>
              <a:t>New = 26%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Ability to unite the party: </a:t>
            </a:r>
            <a:r>
              <a:rPr lang="en-GB" dirty="0">
                <a:solidFill>
                  <a:srgbClr val="002060"/>
                </a:solidFill>
              </a:rPr>
              <a:t>Old = 27%; </a:t>
            </a:r>
            <a:r>
              <a:rPr lang="en-GB" dirty="0">
                <a:solidFill>
                  <a:srgbClr val="FF0000"/>
                </a:solidFill>
              </a:rPr>
              <a:t>New = 13%</a:t>
            </a: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25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hlinkClick r:id="rId2"/>
              </a:rPr>
              <a:t>‘Other products are available….’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(@</a:t>
            </a:r>
            <a:r>
              <a:rPr lang="en-GB" dirty="0" err="1"/>
              <a:t>mattsmithetc</a:t>
            </a:r>
            <a:r>
              <a:rPr lang="en-GB" dirty="0"/>
              <a:t> &amp; @</a:t>
            </a:r>
            <a:r>
              <a:rPr lang="en-GB" dirty="0" err="1"/>
              <a:t>election_data</a:t>
            </a:r>
            <a:r>
              <a:rPr lang="en-GB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58" y="2429449"/>
            <a:ext cx="6868484" cy="3143689"/>
          </a:xfrm>
        </p:spPr>
      </p:pic>
    </p:spTree>
    <p:extLst>
      <p:ext uri="{BB962C8B-B14F-4D97-AF65-F5344CB8AC3E}">
        <p14:creationId xmlns:p14="http://schemas.microsoft.com/office/powerpoint/2010/main" val="299689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Follow us via….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  <a:buClr>
                <a:srgbClr val="BAABE3"/>
              </a:buClr>
            </a:pPr>
            <a:r>
              <a:rPr lang="en-GB" altLang="en-US" dirty="0"/>
              <a:t>Web: </a:t>
            </a:r>
            <a:r>
              <a:rPr lang="en-GB" altLang="en-US" dirty="0">
                <a:solidFill>
                  <a:srgbClr val="744AE0"/>
                </a:solidFill>
                <a:hlinkClick r:id="rId2"/>
              </a:rPr>
              <a:t>http://esrcpartymembersproject.org</a:t>
            </a:r>
            <a:r>
              <a:rPr lang="en-GB" altLang="en-US" dirty="0">
                <a:solidFill>
                  <a:srgbClr val="2F1F58"/>
                </a:solidFill>
              </a:rPr>
              <a:t> </a:t>
            </a:r>
            <a:br>
              <a:rPr lang="en-GB" altLang="en-US" dirty="0">
                <a:solidFill>
                  <a:srgbClr val="2F1F58"/>
                </a:solidFill>
              </a:rPr>
            </a:br>
            <a:endParaRPr lang="en-GB" altLang="en-US" dirty="0">
              <a:solidFill>
                <a:srgbClr val="2F1F58"/>
              </a:solidFill>
            </a:endParaRPr>
          </a:p>
          <a:p>
            <a:pPr>
              <a:spcBef>
                <a:spcPts val="2400"/>
              </a:spcBef>
              <a:buClr>
                <a:srgbClr val="BAABE3"/>
              </a:buClr>
              <a:buFont typeface="Candara" panose="020E0502030303020204" pitchFamily="34" charset="0"/>
              <a:buChar char="•"/>
            </a:pPr>
            <a:r>
              <a:rPr lang="en-GB" altLang="en-US" dirty="0"/>
              <a:t>Twitter: </a:t>
            </a:r>
            <a:r>
              <a:rPr lang="en-GB" altLang="en-US" b="1" dirty="0"/>
              <a:t>@</a:t>
            </a:r>
            <a:r>
              <a:rPr lang="en-GB" altLang="en-US" b="1" dirty="0" err="1"/>
              <a:t>ESRCPtyMembers</a:t>
            </a:r>
            <a:r>
              <a:rPr lang="en-GB" altLang="en-US" b="1" dirty="0"/>
              <a:t> </a:t>
            </a:r>
            <a:br>
              <a:rPr lang="en-GB" altLang="en-US" b="1" dirty="0"/>
            </a:br>
            <a:endParaRPr lang="en-GB" altLang="en-US" b="1" dirty="0"/>
          </a:p>
          <a:p>
            <a:pPr>
              <a:spcBef>
                <a:spcPts val="2400"/>
              </a:spcBef>
              <a:buClr>
                <a:srgbClr val="BAABE3"/>
              </a:buClr>
              <a:buFont typeface="Candara" panose="020E0502030303020204" pitchFamily="34" charset="0"/>
              <a:buChar char="•"/>
            </a:pPr>
            <a:r>
              <a:rPr lang="en-GB" altLang="en-US" dirty="0"/>
              <a:t>Facebook: </a:t>
            </a:r>
            <a:r>
              <a:rPr lang="en-GB" altLang="en-US" b="1" dirty="0"/>
              <a:t>ESRC Party Members Project</a:t>
            </a:r>
            <a:r>
              <a:rPr lang="en-GB" altLang="en-US" b="1" dirty="0">
                <a:hlinkClick r:id="rId2"/>
              </a:rPr>
              <a:t/>
            </a:r>
            <a:br>
              <a:rPr lang="en-GB" altLang="en-US" b="1" dirty="0">
                <a:hlinkClick r:id="rId2"/>
              </a:rPr>
            </a:br>
            <a:endParaRPr lang="en-GB" altLang="en-US" b="1" dirty="0">
              <a:hlinkClick r:id="rId2"/>
            </a:endParaRPr>
          </a:p>
          <a:p>
            <a:pPr>
              <a:spcBef>
                <a:spcPts val="2400"/>
              </a:spcBef>
              <a:buClr>
                <a:srgbClr val="BAABE3"/>
              </a:buClr>
              <a:buFont typeface="Candara" panose="020E0502030303020204" pitchFamily="34" charset="0"/>
              <a:buChar char="•"/>
            </a:pPr>
            <a:r>
              <a:rPr lang="en-GB" altLang="en-US" dirty="0"/>
              <a:t>Email: partymembersproject@gmail.com</a:t>
            </a:r>
          </a:p>
        </p:txBody>
      </p:sp>
    </p:spTree>
    <p:extLst>
      <p:ext uri="{BB962C8B-B14F-4D97-AF65-F5344CB8AC3E}">
        <p14:creationId xmlns:p14="http://schemas.microsoft.com/office/powerpoint/2010/main" val="57839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2567927"/>
            <a:ext cx="4022963" cy="2579805"/>
          </a:xfrm>
        </p:spPr>
      </p:pic>
    </p:spTree>
    <p:extLst>
      <p:ext uri="{BB962C8B-B14F-4D97-AF65-F5344CB8AC3E}">
        <p14:creationId xmlns:p14="http://schemas.microsoft.com/office/powerpoint/2010/main" val="2207779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683</Words>
  <Application>Microsoft Office PowerPoint</Application>
  <PresentationFormat>Widescreen</PresentationFormat>
  <Paragraphs>120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Candara</vt:lpstr>
      <vt:lpstr>Maison Neue</vt:lpstr>
      <vt:lpstr>Wingdings</vt:lpstr>
      <vt:lpstr>Office Theme</vt:lpstr>
      <vt:lpstr>PowerPoint Presentation</vt:lpstr>
      <vt:lpstr> 'Revolting Peasants'? Labour's changing membership: who they are and what they want</vt:lpstr>
      <vt:lpstr>PowerPoint Presentation</vt:lpstr>
      <vt:lpstr>PowerPoint Presentation</vt:lpstr>
      <vt:lpstr>The Data:  Party Members Project (PMP) http://esrcpartymembersproject.org </vt:lpstr>
      <vt:lpstr>Samples</vt:lpstr>
      <vt:lpstr>Demographic Similarities &amp; Differences</vt:lpstr>
      <vt:lpstr>PowerPoint Presentation</vt:lpstr>
      <vt:lpstr>PowerPoint Presentation</vt:lpstr>
      <vt:lpstr>Similarly left-wing on state-market</vt:lpstr>
      <vt:lpstr>But considerably more socially liberal</vt:lpstr>
      <vt:lpstr>More likely to have flirted with the Greens</vt:lpstr>
      <vt:lpstr>Less Active (Real-world) Campaigners?</vt:lpstr>
      <vt:lpstr>Willing to consider de/re-selection</vt:lpstr>
      <vt:lpstr>Value leader qualities differently</vt:lpstr>
      <vt:lpstr>‘Other products are available….’ (@mattsmithetc &amp; @election_data)</vt:lpstr>
      <vt:lpstr>Follow us via….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Apples and Oranges? Labour’s members before and after Corbyn</dc:title>
  <dc:creator>Tim Bale</dc:creator>
  <cp:lastModifiedBy>Monica Poletti</cp:lastModifiedBy>
  <cp:revision>23</cp:revision>
  <cp:lastPrinted>2017-08-24T15:07:25Z</cp:lastPrinted>
  <dcterms:created xsi:type="dcterms:W3CDTF">2016-08-27T11:17:06Z</dcterms:created>
  <dcterms:modified xsi:type="dcterms:W3CDTF">2017-08-24T15:08:01Z</dcterms:modified>
</cp:coreProperties>
</file>